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19"/>
  </p:notesMasterIdLst>
  <p:sldIdLst>
    <p:sldId id="256" r:id="rId2"/>
    <p:sldId id="260" r:id="rId3"/>
    <p:sldId id="269" r:id="rId4"/>
    <p:sldId id="257" r:id="rId5"/>
    <p:sldId id="259" r:id="rId6"/>
    <p:sldId id="270" r:id="rId7"/>
    <p:sldId id="271" r:id="rId8"/>
    <p:sldId id="272" r:id="rId9"/>
    <p:sldId id="258" r:id="rId10"/>
    <p:sldId id="261" r:id="rId11"/>
    <p:sldId id="262" r:id="rId12"/>
    <p:sldId id="263" r:id="rId13"/>
    <p:sldId id="264" r:id="rId14"/>
    <p:sldId id="265" r:id="rId15"/>
    <p:sldId id="266" r:id="rId16"/>
    <p:sldId id="267"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584" autoAdjust="0"/>
  </p:normalViewPr>
  <p:slideViewPr>
    <p:cSldViewPr snapToGrid="0">
      <p:cViewPr varScale="1">
        <p:scale>
          <a:sx n="63" d="100"/>
          <a:sy n="63" d="100"/>
        </p:scale>
        <p:origin x="10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BDAEE-3B48-42FD-8F4F-8EB8E2B0EC18}" type="datetimeFigureOut">
              <a:rPr lang="nl-NL" smtClean="0"/>
              <a:t>29-1-2020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C3360F-A5AA-448B-8B5B-5CB31590682D}" type="slidenum">
              <a:rPr lang="nl-NL" smtClean="0"/>
              <a:t>‹nr.›</a:t>
            </a:fld>
            <a:endParaRPr lang="nl-NL"/>
          </a:p>
        </p:txBody>
      </p:sp>
    </p:spTree>
    <p:extLst>
      <p:ext uri="{BB962C8B-B14F-4D97-AF65-F5344CB8AC3E}">
        <p14:creationId xmlns:p14="http://schemas.microsoft.com/office/powerpoint/2010/main" val="958793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nl.wikipedia.org/wiki/Heiligbeen"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nl.wikipedia.org/wiki/Schaambeen" TargetMode="External"/><Relationship Id="rId5" Type="http://schemas.openxmlformats.org/officeDocument/2006/relationships/hyperlink" Target="https://nl.wikipedia.org/wiki/Zitbeen" TargetMode="External"/><Relationship Id="rId4" Type="http://schemas.openxmlformats.org/officeDocument/2006/relationships/hyperlink" Target="https://nl.wikipedia.org/wiki/Darmbee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err="1" smtClean="0">
                <a:solidFill>
                  <a:schemeClr val="tx1"/>
                </a:solidFill>
                <a:effectLst/>
                <a:latin typeface="+mn-lt"/>
                <a:ea typeface="+mn-ea"/>
                <a:cs typeface="+mn-cs"/>
              </a:rPr>
              <a:t>edurende</a:t>
            </a:r>
            <a:r>
              <a:rPr lang="nl-NL" sz="1200" kern="1200" dirty="0" smtClean="0">
                <a:solidFill>
                  <a:schemeClr val="tx1"/>
                </a:solidFill>
                <a:effectLst/>
                <a:latin typeface="+mn-lt"/>
                <a:ea typeface="+mn-ea"/>
                <a:cs typeface="+mn-cs"/>
              </a:rPr>
              <a:t> het gehele leven blijft het kraakbeen in de volgende lichaamsdelen bestaan: de oorschelp, het </a:t>
            </a:r>
            <a:r>
              <a:rPr lang="nl-NL" sz="1200" kern="1200" dirty="0" err="1" smtClean="0">
                <a:solidFill>
                  <a:schemeClr val="tx1"/>
                </a:solidFill>
                <a:effectLst/>
                <a:latin typeface="+mn-lt"/>
                <a:ea typeface="+mn-ea"/>
                <a:cs typeface="+mn-cs"/>
              </a:rPr>
              <a:t>strottehoofd</a:t>
            </a:r>
            <a:r>
              <a:rPr lang="nl-NL" sz="1200" kern="1200" dirty="0" smtClean="0">
                <a:solidFill>
                  <a:schemeClr val="tx1"/>
                </a:solidFill>
                <a:effectLst/>
                <a:latin typeface="+mn-lt"/>
                <a:ea typeface="+mn-ea"/>
                <a:cs typeface="+mn-cs"/>
              </a:rPr>
              <a:t>, het neustussenschot, de luchtpijp en zijn vertakkingen, de gewrichtsvlakken, de menisci, de schijf of het schouderblad en de ribuiteinden. Het blijvende kraakbeen is veelal bekleed met een vlies (het kraakbeenvlies), dat de voeding van het kraakbeen verzorgt.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Het kenmerk van het tijdelijke kraakbeen is, dat het tijdens de groei gaat verbenen. Hierbij worden de kraakbeencellen omgevormd tot beencellen. Als voorbeeld kan het kraakbeen van de zogenaamde groeizones worden aangehaald.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78C3360F-A5AA-448B-8B5B-5CB31590682D}" type="slidenum">
              <a:rPr lang="nl-NL" smtClean="0"/>
              <a:t>5</a:t>
            </a:fld>
            <a:endParaRPr lang="nl-NL"/>
          </a:p>
        </p:txBody>
      </p:sp>
    </p:spTree>
    <p:extLst>
      <p:ext uri="{BB962C8B-B14F-4D97-AF65-F5344CB8AC3E}">
        <p14:creationId xmlns:p14="http://schemas.microsoft.com/office/powerpoint/2010/main" val="2963064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Kraakbeen </a:t>
            </a:r>
            <a:r>
              <a:rPr lang="nl-NL" smtClean="0"/>
              <a:t>of bindweefsel</a:t>
            </a:r>
            <a:endParaRPr lang="nl-NL"/>
          </a:p>
        </p:txBody>
      </p:sp>
      <p:sp>
        <p:nvSpPr>
          <p:cNvPr id="4" name="Tijdelijke aanduiding voor dianummer 3"/>
          <p:cNvSpPr>
            <a:spLocks noGrp="1"/>
          </p:cNvSpPr>
          <p:nvPr>
            <p:ph type="sldNum" sz="quarter" idx="10"/>
          </p:nvPr>
        </p:nvSpPr>
        <p:spPr/>
        <p:txBody>
          <a:bodyPr/>
          <a:lstStyle/>
          <a:p>
            <a:fld id="{78C3360F-A5AA-448B-8B5B-5CB31590682D}" type="slidenum">
              <a:rPr lang="nl-NL" smtClean="0"/>
              <a:t>9</a:t>
            </a:fld>
            <a:endParaRPr lang="nl-NL"/>
          </a:p>
        </p:txBody>
      </p:sp>
    </p:spTree>
    <p:extLst>
      <p:ext uri="{BB962C8B-B14F-4D97-AF65-F5344CB8AC3E}">
        <p14:creationId xmlns:p14="http://schemas.microsoft.com/office/powerpoint/2010/main" val="4285010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smtClean="0">
                <a:solidFill>
                  <a:schemeClr val="tx1"/>
                </a:solidFill>
                <a:effectLst/>
                <a:latin typeface="+mn-lt"/>
                <a:ea typeface="+mn-ea"/>
                <a:cs typeface="+mn-cs"/>
              </a:rPr>
              <a:t>Skelet van het bekken, vooraanzicht</a:t>
            </a:r>
            <a:r>
              <a:rPr lang="nl-NL" dirty="0" smtClean="0"/>
              <a:t/>
            </a:r>
            <a:br>
              <a:rPr lang="nl-NL" dirty="0" smtClean="0"/>
            </a:br>
            <a:r>
              <a:rPr lang="nl-NL" sz="1200" b="0" i="0" kern="1200" dirty="0" smtClean="0">
                <a:solidFill>
                  <a:schemeClr val="tx1"/>
                </a:solidFill>
                <a:effectLst/>
                <a:latin typeface="+mn-lt"/>
                <a:ea typeface="+mn-ea"/>
                <a:cs typeface="+mn-cs"/>
              </a:rPr>
              <a:t>1=</a:t>
            </a:r>
            <a:r>
              <a:rPr lang="nl-NL" sz="1200" b="0" i="0" u="none" strike="noStrike" kern="1200" dirty="0" smtClean="0">
                <a:solidFill>
                  <a:schemeClr val="tx1"/>
                </a:solidFill>
                <a:effectLst/>
                <a:latin typeface="+mn-lt"/>
                <a:ea typeface="+mn-ea"/>
                <a:cs typeface="+mn-cs"/>
                <a:hlinkClick r:id="rId3" tooltip="Heiligbeen"/>
              </a:rPr>
              <a:t>heiligbeen</a:t>
            </a:r>
            <a:r>
              <a:rPr lang="nl-NL" sz="1200" b="0" i="0" kern="1200" dirty="0" smtClean="0">
                <a:solidFill>
                  <a:schemeClr val="tx1"/>
                </a:solidFill>
                <a:effectLst/>
                <a:latin typeface="+mn-lt"/>
                <a:ea typeface="+mn-ea"/>
                <a:cs typeface="+mn-cs"/>
              </a:rPr>
              <a:t>, 2=</a:t>
            </a:r>
            <a:r>
              <a:rPr lang="nl-NL" sz="1200" b="0" i="0" u="none" strike="noStrike" kern="1200" dirty="0" smtClean="0">
                <a:solidFill>
                  <a:schemeClr val="tx1"/>
                </a:solidFill>
                <a:effectLst/>
                <a:latin typeface="+mn-lt"/>
                <a:ea typeface="+mn-ea"/>
                <a:cs typeface="+mn-cs"/>
                <a:hlinkClick r:id="rId4" tooltip="Darmbeen"/>
              </a:rPr>
              <a:t>darmbeen</a:t>
            </a:r>
            <a:r>
              <a:rPr lang="nl-NL" sz="1200" b="0" i="0" kern="1200" dirty="0" smtClean="0">
                <a:solidFill>
                  <a:schemeClr val="tx1"/>
                </a:solidFill>
                <a:effectLst/>
                <a:latin typeface="+mn-lt"/>
                <a:ea typeface="+mn-ea"/>
                <a:cs typeface="+mn-cs"/>
              </a:rPr>
              <a:t>, 3=</a:t>
            </a:r>
            <a:r>
              <a:rPr lang="nl-NL" sz="1200" b="0" i="0" u="none" strike="noStrike" kern="1200" dirty="0" err="1" smtClean="0">
                <a:solidFill>
                  <a:schemeClr val="tx1"/>
                </a:solidFill>
                <a:effectLst/>
                <a:latin typeface="+mn-lt"/>
                <a:ea typeface="+mn-ea"/>
                <a:cs typeface="+mn-cs"/>
                <a:hlinkClick r:id="rId5" tooltip="Zitbeen"/>
              </a:rPr>
              <a:t>zitbeen</a:t>
            </a:r>
            <a:r>
              <a:rPr lang="nl-NL" sz="1200" b="0" i="0" kern="1200" dirty="0" smtClean="0">
                <a:solidFill>
                  <a:schemeClr val="tx1"/>
                </a:solidFill>
                <a:effectLst/>
                <a:latin typeface="+mn-lt"/>
                <a:ea typeface="+mn-ea"/>
                <a:cs typeface="+mn-cs"/>
              </a:rPr>
              <a:t>, 4=</a:t>
            </a:r>
            <a:r>
              <a:rPr lang="nl-NL" sz="1200" b="0" i="0" u="none" strike="noStrike" kern="1200" dirty="0" smtClean="0">
                <a:solidFill>
                  <a:schemeClr val="tx1"/>
                </a:solidFill>
                <a:effectLst/>
                <a:latin typeface="+mn-lt"/>
                <a:ea typeface="+mn-ea"/>
                <a:cs typeface="+mn-cs"/>
                <a:hlinkClick r:id="rId6" tooltip="Schaambeen"/>
              </a:rPr>
              <a:t>schaambeen</a:t>
            </a:r>
            <a:r>
              <a:rPr lang="nl-NL" sz="1200" b="0" i="0" kern="1200" dirty="0" smtClean="0">
                <a:solidFill>
                  <a:schemeClr val="tx1"/>
                </a:solidFill>
                <a:effectLst/>
                <a:latin typeface="+mn-lt"/>
                <a:ea typeface="+mn-ea"/>
                <a:cs typeface="+mn-cs"/>
              </a:rPr>
              <a:t> </a:t>
            </a:r>
            <a:endParaRPr lang="nl-NL" dirty="0"/>
          </a:p>
        </p:txBody>
      </p:sp>
      <p:sp>
        <p:nvSpPr>
          <p:cNvPr id="4" name="Tijdelijke aanduiding voor dianummer 3"/>
          <p:cNvSpPr>
            <a:spLocks noGrp="1"/>
          </p:cNvSpPr>
          <p:nvPr>
            <p:ph type="sldNum" sz="quarter" idx="10"/>
          </p:nvPr>
        </p:nvSpPr>
        <p:spPr/>
        <p:txBody>
          <a:bodyPr/>
          <a:lstStyle/>
          <a:p>
            <a:fld id="{78C3360F-A5AA-448B-8B5B-5CB31590682D}" type="slidenum">
              <a:rPr lang="nl-NL" smtClean="0"/>
              <a:t>14</a:t>
            </a:fld>
            <a:endParaRPr lang="nl-NL"/>
          </a:p>
        </p:txBody>
      </p:sp>
    </p:spTree>
    <p:extLst>
      <p:ext uri="{BB962C8B-B14F-4D97-AF65-F5344CB8AC3E}">
        <p14:creationId xmlns:p14="http://schemas.microsoft.com/office/powerpoint/2010/main" val="14227244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1C75BCB7-2FE3-4AD2-A960-812B527BCFA0}" type="datetimeFigureOut">
              <a:rPr lang="nl-NL" smtClean="0"/>
              <a:t>29-1-2020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7D7EF74-CE3A-4685-B6AD-9C29F0B3A7DC}" type="slidenum">
              <a:rPr lang="nl-NL" smtClean="0"/>
              <a:t>‹nr.›</a:t>
            </a:fld>
            <a:endParaRPr lang="nl-NL"/>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768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C75BCB7-2FE3-4AD2-A960-812B527BCFA0}" type="datetimeFigureOut">
              <a:rPr lang="nl-NL" smtClean="0"/>
              <a:t>29-1-2020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246081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C75BCB7-2FE3-4AD2-A960-812B527BCFA0}" type="datetimeFigureOut">
              <a:rPr lang="nl-NL" smtClean="0"/>
              <a:t>29-1-2020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7D7EF74-CE3A-4685-B6AD-9C29F0B3A7DC}"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114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C75BCB7-2FE3-4AD2-A960-812B527BCFA0}" type="datetimeFigureOut">
              <a:rPr lang="nl-NL" smtClean="0"/>
              <a:t>29-1-2020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4273363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C75BCB7-2FE3-4AD2-A960-812B527BCFA0}" type="datetimeFigureOut">
              <a:rPr lang="nl-NL" smtClean="0"/>
              <a:t>29-1-2020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7D7EF74-CE3A-4685-B6AD-9C29F0B3A7DC}" type="slidenum">
              <a:rPr lang="nl-NL" smtClean="0"/>
              <a:t>‹nr.›</a:t>
            </a:fld>
            <a:endParaRPr lang="nl-NL"/>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36383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1C75BCB7-2FE3-4AD2-A960-812B527BCFA0}" type="datetimeFigureOut">
              <a:rPr lang="nl-NL" smtClean="0"/>
              <a:t>29-1-2020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321999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C75BCB7-2FE3-4AD2-A960-812B527BCFA0}" type="datetimeFigureOut">
              <a:rPr lang="nl-NL" smtClean="0"/>
              <a:t>29-1-2020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1618277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1C75BCB7-2FE3-4AD2-A960-812B527BCFA0}" type="datetimeFigureOut">
              <a:rPr lang="nl-NL" smtClean="0"/>
              <a:t>29-1-2020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1645896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5BCB7-2FE3-4AD2-A960-812B527BCFA0}" type="datetimeFigureOut">
              <a:rPr lang="nl-NL" smtClean="0"/>
              <a:t>29-1-2020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365971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C75BCB7-2FE3-4AD2-A960-812B527BCFA0}" type="datetimeFigureOut">
              <a:rPr lang="nl-NL" smtClean="0"/>
              <a:t>29-1-2020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7D7EF74-CE3A-4685-B6AD-9C29F0B3A7DC}" type="slidenum">
              <a:rPr lang="nl-NL" smtClean="0"/>
              <a:t>‹nr.›</a:t>
            </a:fld>
            <a:endParaRPr lang="nl-NL"/>
          </a:p>
        </p:txBody>
      </p:sp>
    </p:spTree>
    <p:extLst>
      <p:ext uri="{BB962C8B-B14F-4D97-AF65-F5344CB8AC3E}">
        <p14:creationId xmlns:p14="http://schemas.microsoft.com/office/powerpoint/2010/main" val="1958459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C75BCB7-2FE3-4AD2-A960-812B527BCFA0}" type="datetimeFigureOut">
              <a:rPr lang="nl-NL" smtClean="0"/>
              <a:t>29-1-2020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7D7EF74-CE3A-4685-B6AD-9C29F0B3A7DC}"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749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C75BCB7-2FE3-4AD2-A960-812B527BCFA0}" type="datetimeFigureOut">
              <a:rPr lang="nl-NL" smtClean="0"/>
              <a:t>29-1-2020</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7D7EF74-CE3A-4685-B6AD-9C29F0B3A7DC}" type="slidenum">
              <a:rPr lang="nl-NL" smtClean="0"/>
              <a:t>‹nr.›</a:t>
            </a:fld>
            <a:endParaRPr lang="nl-NL"/>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7206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jDzvD66InXAhVMJlAKHU16B5AQjRwIBw&amp;url=https://www.glucohorse.com/artrose-bij-paarden02.html&amp;psig=AOvVaw0srGP7EBdtTpjaYFdHCAAR&amp;ust=150895376048264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Skelet en bouw</a:t>
            </a:r>
            <a:endParaRPr lang="nl-NL" dirty="0"/>
          </a:p>
        </p:txBody>
      </p:sp>
      <p:sp>
        <p:nvSpPr>
          <p:cNvPr id="3" name="Ondertitel 2"/>
          <p:cNvSpPr>
            <a:spLocks noGrp="1"/>
          </p:cNvSpPr>
          <p:nvPr>
            <p:ph type="subTitle" idx="1"/>
          </p:nvPr>
        </p:nvSpPr>
        <p:spPr/>
        <p:txBody>
          <a:bodyPr/>
          <a:lstStyle/>
          <a:p>
            <a:r>
              <a:rPr lang="nl-NL" dirty="0" smtClean="0"/>
              <a:t>Anatomie en gezondheid</a:t>
            </a:r>
            <a:endParaRPr lang="nl-NL" dirty="0"/>
          </a:p>
        </p:txBody>
      </p:sp>
    </p:spTree>
    <p:extLst>
      <p:ext uri="{BB962C8B-B14F-4D97-AF65-F5344CB8AC3E}">
        <p14:creationId xmlns:p14="http://schemas.microsoft.com/office/powerpoint/2010/main" val="242577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schedel</a:t>
            </a:r>
            <a:endParaRPr lang="nl-NL" dirty="0"/>
          </a:p>
        </p:txBody>
      </p:sp>
      <p:sp>
        <p:nvSpPr>
          <p:cNvPr id="3" name="Tijdelijke aanduiding voor inhoud 2"/>
          <p:cNvSpPr>
            <a:spLocks noGrp="1"/>
          </p:cNvSpPr>
          <p:nvPr>
            <p:ph idx="1"/>
          </p:nvPr>
        </p:nvSpPr>
        <p:spPr/>
        <p:txBody>
          <a:bodyPr/>
          <a:lstStyle/>
          <a:p>
            <a:r>
              <a:rPr lang="nl-NL" dirty="0" smtClean="0"/>
              <a:t>Holle doos waarin de hersenen goed beschermd liggen.</a:t>
            </a:r>
          </a:p>
          <a:p>
            <a:endParaRPr lang="nl-NL" dirty="0"/>
          </a:p>
          <a:p>
            <a:r>
              <a:rPr lang="nl-NL" dirty="0" smtClean="0"/>
              <a:t>Vergroeide platte botstukken (bij geboorte nog niet)</a:t>
            </a:r>
          </a:p>
          <a:p>
            <a:endParaRPr lang="nl-NL" dirty="0"/>
          </a:p>
          <a:p>
            <a:r>
              <a:rPr lang="nl-NL" dirty="0" smtClean="0"/>
              <a:t>De bovenkaak zit aan de schedel vast</a:t>
            </a:r>
          </a:p>
          <a:p>
            <a:r>
              <a:rPr lang="nl-NL" dirty="0" smtClean="0"/>
              <a:t>Centraal zenuwstelsel en ruggenmerg</a:t>
            </a:r>
            <a:endParaRPr lang="nl-NL" dirty="0"/>
          </a:p>
        </p:txBody>
      </p:sp>
    </p:spTree>
    <p:extLst>
      <p:ext uri="{BB962C8B-B14F-4D97-AF65-F5344CB8AC3E}">
        <p14:creationId xmlns:p14="http://schemas.microsoft.com/office/powerpoint/2010/main" val="1064740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wervelkolom</a:t>
            </a:r>
            <a:endParaRPr lang="nl-NL" dirty="0"/>
          </a:p>
        </p:txBody>
      </p:sp>
      <p:sp>
        <p:nvSpPr>
          <p:cNvPr id="3" name="Tijdelijke aanduiding voor inhoud 2"/>
          <p:cNvSpPr>
            <a:spLocks noGrp="1"/>
          </p:cNvSpPr>
          <p:nvPr>
            <p:ph idx="1"/>
          </p:nvPr>
        </p:nvSpPr>
        <p:spPr/>
        <p:txBody>
          <a:bodyPr/>
          <a:lstStyle/>
          <a:p>
            <a:r>
              <a:rPr lang="nl-NL" dirty="0" smtClean="0"/>
              <a:t>Ruggenmerg is zeer kwetsbaar</a:t>
            </a:r>
          </a:p>
          <a:p>
            <a:r>
              <a:rPr lang="nl-NL" dirty="0" smtClean="0"/>
              <a:t>De wervelkolom beschermt het ruggenmerg</a:t>
            </a:r>
            <a:r>
              <a:rPr lang="nl-NL" dirty="0" smtClean="0">
                <a:sym typeface="Wingdings" panose="05000000000000000000" pitchFamily="2" charset="2"/>
              </a:rPr>
              <a:t></a:t>
            </a:r>
            <a:r>
              <a:rPr lang="nl-NL" dirty="0" smtClean="0"/>
              <a:t> Verschillende botjes (wervels)</a:t>
            </a:r>
          </a:p>
          <a:p>
            <a:r>
              <a:rPr lang="nl-NL" dirty="0" smtClean="0"/>
              <a:t>Schokdempers</a:t>
            </a:r>
            <a:r>
              <a:rPr lang="nl-NL" dirty="0" smtClean="0">
                <a:sym typeface="Wingdings" panose="05000000000000000000" pitchFamily="2" charset="2"/>
              </a:rPr>
              <a:t> tussenwervelschijven</a:t>
            </a:r>
          </a:p>
          <a:p>
            <a:r>
              <a:rPr lang="nl-NL" dirty="0" smtClean="0">
                <a:sym typeface="Wingdings" panose="05000000000000000000" pitchFamily="2" charset="2"/>
              </a:rPr>
              <a:t>Halswervels, borstwervels, lendenwervels, heiligbeen, staartwervels</a:t>
            </a:r>
          </a:p>
          <a:p>
            <a:r>
              <a:rPr lang="nl-NL" dirty="0" smtClean="0">
                <a:sym typeface="Wingdings" panose="05000000000000000000" pitchFamily="2" charset="2"/>
              </a:rPr>
              <a:t>Staart met staartwervels : evenwicht, om vliegen te verjagen</a:t>
            </a:r>
            <a:r>
              <a:rPr lang="nl-NL" smtClean="0">
                <a:sym typeface="Wingdings" panose="05000000000000000000" pitchFamily="2" charset="2"/>
              </a:rPr>
              <a:t>, signaalfunctie </a:t>
            </a:r>
          </a:p>
          <a:p>
            <a:endParaRPr lang="nl-NL" dirty="0"/>
          </a:p>
        </p:txBody>
      </p:sp>
    </p:spTree>
    <p:extLst>
      <p:ext uri="{BB962C8B-B14F-4D97-AF65-F5344CB8AC3E}">
        <p14:creationId xmlns:p14="http://schemas.microsoft.com/office/powerpoint/2010/main" val="674437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Borstkas</a:t>
            </a:r>
            <a:endParaRPr lang="nl-NL" dirty="0"/>
          </a:p>
        </p:txBody>
      </p:sp>
      <p:sp>
        <p:nvSpPr>
          <p:cNvPr id="3" name="Tijdelijke aanduiding voor inhoud 2"/>
          <p:cNvSpPr>
            <a:spLocks noGrp="1"/>
          </p:cNvSpPr>
          <p:nvPr>
            <p:ph idx="1"/>
          </p:nvPr>
        </p:nvSpPr>
        <p:spPr/>
        <p:txBody>
          <a:bodyPr/>
          <a:lstStyle/>
          <a:p>
            <a:r>
              <a:rPr lang="nl-NL" dirty="0" smtClean="0"/>
              <a:t>Weerszijden van de borstwervels zitten de ribben en vormen onderaan het borstbeen </a:t>
            </a:r>
            <a:r>
              <a:rPr lang="nl-NL" dirty="0" smtClean="0">
                <a:sym typeface="Wingdings" panose="05000000000000000000" pitchFamily="2" charset="2"/>
              </a:rPr>
              <a:t> hart en longen worden beschermd</a:t>
            </a:r>
          </a:p>
          <a:p>
            <a:r>
              <a:rPr lang="nl-NL" dirty="0" smtClean="0"/>
              <a:t>Tussenribspieren </a:t>
            </a:r>
            <a:r>
              <a:rPr lang="nl-NL" dirty="0" smtClean="0">
                <a:sym typeface="Wingdings" panose="05000000000000000000" pitchFamily="2" charset="2"/>
              </a:rPr>
              <a:t> ademhaling</a:t>
            </a:r>
          </a:p>
          <a:p>
            <a:r>
              <a:rPr lang="nl-NL" dirty="0" smtClean="0">
                <a:sym typeface="Wingdings" panose="05000000000000000000" pitchFamily="2" charset="2"/>
              </a:rPr>
              <a:t>Middenrif is de scheiding tussen de borstholte en de buikholte</a:t>
            </a:r>
          </a:p>
          <a:p>
            <a:r>
              <a:rPr lang="nl-NL" dirty="0" smtClean="0"/>
              <a:t>Een gedeelte van de organen valt al binnen de ribben</a:t>
            </a:r>
          </a:p>
          <a:p>
            <a:endParaRPr lang="nl-NL" dirty="0" smtClean="0"/>
          </a:p>
          <a:p>
            <a:endParaRPr lang="nl-NL" dirty="0"/>
          </a:p>
        </p:txBody>
      </p:sp>
      <p:pic>
        <p:nvPicPr>
          <p:cNvPr id="1032" name="Picture 8" descr="Afbeeldingsresultaat voor borstk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6820" y="3655612"/>
            <a:ext cx="3345180" cy="2950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095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Bekken      </a:t>
            </a:r>
            <a:endParaRPr lang="nl-NL" dirty="0"/>
          </a:p>
        </p:txBody>
      </p:sp>
      <p:sp>
        <p:nvSpPr>
          <p:cNvPr id="3" name="Tijdelijke aanduiding voor inhoud 2"/>
          <p:cNvSpPr>
            <a:spLocks noGrp="1"/>
          </p:cNvSpPr>
          <p:nvPr>
            <p:ph idx="1"/>
          </p:nvPr>
        </p:nvSpPr>
        <p:spPr/>
        <p:txBody>
          <a:bodyPr/>
          <a:lstStyle/>
          <a:p>
            <a:r>
              <a:rPr lang="nl-NL" dirty="0" smtClean="0"/>
              <a:t>Vergroeiing van 2 botten </a:t>
            </a:r>
          </a:p>
          <a:p>
            <a:r>
              <a:rPr lang="nl-NL" dirty="0" smtClean="0"/>
              <a:t>1 bekkenhelft: schaambeen, darmbeen en </a:t>
            </a:r>
            <a:r>
              <a:rPr lang="nl-NL" dirty="0" err="1" smtClean="0"/>
              <a:t>zitbeen</a:t>
            </a:r>
            <a:endParaRPr lang="nl-NL" dirty="0" smtClean="0"/>
          </a:p>
          <a:p>
            <a:r>
              <a:rPr lang="nl-NL" dirty="0" err="1" smtClean="0"/>
              <a:t>Kruisbeen</a:t>
            </a:r>
            <a:r>
              <a:rPr lang="nl-NL" dirty="0" smtClean="0"/>
              <a:t>- knobbel</a:t>
            </a:r>
          </a:p>
          <a:p>
            <a:r>
              <a:rPr lang="nl-NL" dirty="0" err="1" smtClean="0"/>
              <a:t>Zitbeen</a:t>
            </a:r>
            <a:r>
              <a:rPr lang="nl-NL" dirty="0" smtClean="0"/>
              <a:t>-knobbel</a:t>
            </a:r>
          </a:p>
          <a:p>
            <a:r>
              <a:rPr lang="nl-NL" dirty="0" smtClean="0"/>
              <a:t>Heupbeen-knobbel</a:t>
            </a:r>
          </a:p>
          <a:p>
            <a:r>
              <a:rPr lang="nl-NL" dirty="0" smtClean="0"/>
              <a:t>Via de bekken lopen de zenuwen en grote bloedvaten naar de achterpoten  </a:t>
            </a:r>
            <a:endParaRPr lang="nl-NL" dirty="0"/>
          </a:p>
        </p:txBody>
      </p:sp>
    </p:spTree>
    <p:extLst>
      <p:ext uri="{BB962C8B-B14F-4D97-AF65-F5344CB8AC3E}">
        <p14:creationId xmlns:p14="http://schemas.microsoft.com/office/powerpoint/2010/main" val="1094858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3074" name="Picture 2" descr="Afbeeldingsresultaat voor bekk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0"/>
            <a:ext cx="4960620" cy="348370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upload.wikimedia.org/wikipedia/commons/thumb/0/0f/Skeletpelvis-pubis.jpg/1024px-Skeletpelvis-pubi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593" y="1690688"/>
            <a:ext cx="7528408" cy="4969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615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27965"/>
            <a:ext cx="11170920" cy="1325563"/>
          </a:xfrm>
        </p:spPr>
        <p:txBody>
          <a:bodyPr/>
          <a:lstStyle/>
          <a:p>
            <a:r>
              <a:rPr lang="nl-NL" dirty="0" smtClean="0"/>
              <a:t>voorpoten</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2971517" y="-367846"/>
            <a:ext cx="9003861" cy="6928665"/>
          </a:xfrm>
          <a:prstGeom prst="rect">
            <a:avLst/>
          </a:prstGeom>
        </p:spPr>
      </p:pic>
    </p:spTree>
    <p:extLst>
      <p:ext uri="{BB962C8B-B14F-4D97-AF65-F5344CB8AC3E}">
        <p14:creationId xmlns:p14="http://schemas.microsoft.com/office/powerpoint/2010/main" val="881989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Vergelijken</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3406772" y="2286000"/>
            <a:ext cx="4954594" cy="4022725"/>
          </a:xfrm>
          <a:prstGeom prst="rect">
            <a:avLst/>
          </a:prstGeom>
        </p:spPr>
      </p:pic>
    </p:spTree>
    <p:extLst>
      <p:ext uri="{BB962C8B-B14F-4D97-AF65-F5344CB8AC3E}">
        <p14:creationId xmlns:p14="http://schemas.microsoft.com/office/powerpoint/2010/main" val="3065426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Achterpoot</a:t>
            </a:r>
            <a:endParaRPr lang="nl-NL" dirty="0"/>
          </a:p>
        </p:txBody>
      </p:sp>
      <p:sp>
        <p:nvSpPr>
          <p:cNvPr id="3" name="Tijdelijke aanduiding voor inhoud 2"/>
          <p:cNvSpPr>
            <a:spLocks noGrp="1"/>
          </p:cNvSpPr>
          <p:nvPr>
            <p:ph idx="1"/>
          </p:nvPr>
        </p:nvSpPr>
        <p:spPr/>
        <p:txBody>
          <a:bodyPr/>
          <a:lstStyle/>
          <a:p>
            <a:r>
              <a:rPr lang="nl-NL" dirty="0" smtClean="0"/>
              <a:t>Het heupgewricht zorgt voor de aansluiting op de bekken</a:t>
            </a:r>
          </a:p>
          <a:p>
            <a:r>
              <a:rPr lang="nl-NL" dirty="0" smtClean="0"/>
              <a:t>In de gewrichtskommen passen de heupkoppen</a:t>
            </a:r>
          </a:p>
          <a:p>
            <a:endParaRPr lang="nl-NL" dirty="0"/>
          </a:p>
        </p:txBody>
      </p:sp>
      <p:pic>
        <p:nvPicPr>
          <p:cNvPr id="4" name="Afbeelding 3"/>
          <p:cNvPicPr>
            <a:picLocks noChangeAspect="1"/>
          </p:cNvPicPr>
          <p:nvPr/>
        </p:nvPicPr>
        <p:blipFill>
          <a:blip r:embed="rId2"/>
          <a:stretch>
            <a:fillRect/>
          </a:stretch>
        </p:blipFill>
        <p:spPr>
          <a:xfrm>
            <a:off x="1965960" y="580177"/>
            <a:ext cx="9387840" cy="5962546"/>
          </a:xfrm>
          <a:prstGeom prst="rect">
            <a:avLst/>
          </a:prstGeom>
        </p:spPr>
      </p:pic>
    </p:spTree>
    <p:extLst>
      <p:ext uri="{BB962C8B-B14F-4D97-AF65-F5344CB8AC3E}">
        <p14:creationId xmlns:p14="http://schemas.microsoft.com/office/powerpoint/2010/main" val="21734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skelet ?</a:t>
            </a:r>
            <a:endParaRPr lang="nl-NL" dirty="0"/>
          </a:p>
        </p:txBody>
      </p:sp>
      <p:sp>
        <p:nvSpPr>
          <p:cNvPr id="3" name="Tijdelijke aanduiding voor inhoud 2"/>
          <p:cNvSpPr>
            <a:spLocks noGrp="1"/>
          </p:cNvSpPr>
          <p:nvPr>
            <p:ph idx="1"/>
          </p:nvPr>
        </p:nvSpPr>
        <p:spPr/>
        <p:txBody>
          <a:bodyPr/>
          <a:lstStyle/>
          <a:p>
            <a:r>
              <a:rPr lang="nl-NL" dirty="0" smtClean="0"/>
              <a:t>Wat overblijft van het dier als al het zachte weefsel is weggenomen</a:t>
            </a:r>
            <a:endParaRPr lang="nl-NL" dirty="0"/>
          </a:p>
        </p:txBody>
      </p:sp>
    </p:spTree>
    <p:extLst>
      <p:ext uri="{BB962C8B-B14F-4D97-AF65-F5344CB8AC3E}">
        <p14:creationId xmlns:p14="http://schemas.microsoft.com/office/powerpoint/2010/main" val="1417656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1. Het geeft vorm en stevigheid aan het lichaam;</a:t>
            </a:r>
            <a:br>
              <a:rPr lang="nl-NL" dirty="0"/>
            </a:br>
            <a:r>
              <a:rPr lang="nl-NL" dirty="0"/>
              <a:t>2. Het beschermt vitale lichaamsdelen (hersenen, hart, longen </a:t>
            </a:r>
            <a:r>
              <a:rPr lang="nl-NL" dirty="0" err="1"/>
              <a:t>etc</a:t>
            </a:r>
            <a:r>
              <a:rPr lang="nl-NL" dirty="0"/>
              <a:t>);</a:t>
            </a:r>
            <a:br>
              <a:rPr lang="nl-NL" dirty="0"/>
            </a:br>
            <a:r>
              <a:rPr lang="nl-NL" dirty="0"/>
              <a:t>3. Het biedt aanhechtingsplaatsen aan de spieren;</a:t>
            </a:r>
            <a:br>
              <a:rPr lang="nl-NL" dirty="0"/>
            </a:br>
            <a:r>
              <a:rPr lang="nl-NL" dirty="0"/>
              <a:t>4. Het maakt </a:t>
            </a:r>
            <a:r>
              <a:rPr lang="nl-NL" dirty="0" smtClean="0"/>
              <a:t>mogelijk </a:t>
            </a:r>
            <a:r>
              <a:rPr lang="nl-NL" dirty="0"/>
              <a:t>om bewegingen te maken;</a:t>
            </a:r>
            <a:br>
              <a:rPr lang="nl-NL" dirty="0"/>
            </a:br>
            <a:r>
              <a:rPr lang="nl-NL" dirty="0"/>
              <a:t>5. Het bevat een zodanig grote hoeveelheid kalk en fosfor, dat het bloed en de zenuwen nooit van deze stoffen verstoken blijven.</a:t>
            </a:r>
            <a:br>
              <a:rPr lang="nl-NL" dirty="0"/>
            </a:br>
            <a:r>
              <a:rPr lang="nl-NL" dirty="0"/>
              <a:t>6. Het biedt ruimte aan het rode beenmerg om bloedcellen te kunnen produceren.</a:t>
            </a:r>
            <a:br>
              <a:rPr lang="nl-NL" dirty="0"/>
            </a:br>
            <a:r>
              <a:rPr lang="nl-NL" dirty="0"/>
              <a:t>7. Het biedt ruimte voor opslag van reservevoorraden vet. </a:t>
            </a:r>
          </a:p>
          <a:p>
            <a:endParaRPr lang="nl-NL" dirty="0"/>
          </a:p>
        </p:txBody>
      </p:sp>
    </p:spTree>
    <p:extLst>
      <p:ext uri="{BB962C8B-B14F-4D97-AF65-F5344CB8AC3E}">
        <p14:creationId xmlns:p14="http://schemas.microsoft.com/office/powerpoint/2010/main" val="3130086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Algemene beschrijving</a:t>
            </a:r>
            <a:endParaRPr lang="nl-NL" dirty="0"/>
          </a:p>
        </p:txBody>
      </p:sp>
      <p:sp>
        <p:nvSpPr>
          <p:cNvPr id="3" name="Tijdelijke aanduiding voor inhoud 2"/>
          <p:cNvSpPr>
            <a:spLocks noGrp="1"/>
          </p:cNvSpPr>
          <p:nvPr>
            <p:ph idx="1"/>
          </p:nvPr>
        </p:nvSpPr>
        <p:spPr/>
        <p:txBody>
          <a:bodyPr/>
          <a:lstStyle/>
          <a:p>
            <a:r>
              <a:rPr lang="nl-NL" dirty="0" smtClean="0"/>
              <a:t>Skelet</a:t>
            </a:r>
            <a:r>
              <a:rPr lang="nl-NL" dirty="0" smtClean="0">
                <a:sym typeface="Wingdings" panose="05000000000000000000" pitchFamily="2" charset="2"/>
              </a:rPr>
              <a:t> </a:t>
            </a:r>
            <a:r>
              <a:rPr lang="nl-NL" dirty="0" err="1" smtClean="0">
                <a:sym typeface="Wingdings" panose="05000000000000000000" pitchFamily="2" charset="2"/>
              </a:rPr>
              <a:t>bottencalcium</a:t>
            </a:r>
            <a:r>
              <a:rPr lang="nl-NL" dirty="0" smtClean="0">
                <a:sym typeface="Wingdings" panose="05000000000000000000" pitchFamily="2" charset="2"/>
              </a:rPr>
              <a:t> (kalk) en fosfor (mineralen)</a:t>
            </a:r>
          </a:p>
          <a:p>
            <a:r>
              <a:rPr lang="nl-NL" dirty="0" smtClean="0">
                <a:sym typeface="Wingdings" panose="05000000000000000000" pitchFamily="2" charset="2"/>
              </a:rPr>
              <a:t>Hol gewicht en opslag van beenmerg</a:t>
            </a:r>
          </a:p>
          <a:p>
            <a:r>
              <a:rPr lang="nl-NL" dirty="0" smtClean="0">
                <a:sym typeface="Wingdings" panose="05000000000000000000" pitchFamily="2" charset="2"/>
              </a:rPr>
              <a:t>Anders zouden dieren 3 keer zo zwaar zijn</a:t>
            </a:r>
          </a:p>
          <a:p>
            <a:r>
              <a:rPr lang="nl-NL" dirty="0" err="1" smtClean="0">
                <a:sym typeface="Wingdings" panose="05000000000000000000" pitchFamily="2" charset="2"/>
              </a:rPr>
              <a:t>Roodbeemerg</a:t>
            </a:r>
            <a:r>
              <a:rPr lang="nl-NL" dirty="0" smtClean="0">
                <a:sym typeface="Wingdings" panose="05000000000000000000" pitchFamily="2" charset="2"/>
              </a:rPr>
              <a:t> bloedvorming (rode en witte bloedcellen), in platte beenderen (schouderblad, ribben en bekken)</a:t>
            </a:r>
          </a:p>
          <a:p>
            <a:r>
              <a:rPr lang="nl-NL" dirty="0" smtClean="0">
                <a:sym typeface="Wingdings" panose="05000000000000000000" pitchFamily="2" charset="2"/>
              </a:rPr>
              <a:t>Gele beenmerg in lange beenderen, sterk vervet (pijpbeenderen)</a:t>
            </a:r>
          </a:p>
          <a:p>
            <a:r>
              <a:rPr lang="nl-NL" dirty="0" smtClean="0">
                <a:sym typeface="Wingdings" panose="05000000000000000000" pitchFamily="2" charset="2"/>
              </a:rPr>
              <a:t>Holle botten gevuld met lucht zoals schedelbeenderen (schedelbeenderen)</a:t>
            </a:r>
          </a:p>
          <a:p>
            <a:endParaRPr lang="nl-NL" dirty="0" smtClean="0">
              <a:sym typeface="Wingdings" panose="05000000000000000000" pitchFamily="2" charset="2"/>
            </a:endParaRPr>
          </a:p>
          <a:p>
            <a:endParaRPr lang="nl-NL" dirty="0"/>
          </a:p>
        </p:txBody>
      </p:sp>
    </p:spTree>
    <p:extLst>
      <p:ext uri="{BB962C8B-B14F-4D97-AF65-F5344CB8AC3E}">
        <p14:creationId xmlns:p14="http://schemas.microsoft.com/office/powerpoint/2010/main" val="64221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Opbouw</a:t>
            </a:r>
            <a:endParaRPr lang="nl-NL" dirty="0"/>
          </a:p>
        </p:txBody>
      </p:sp>
      <p:sp>
        <p:nvSpPr>
          <p:cNvPr id="3" name="Tijdelijke aanduiding voor inhoud 2"/>
          <p:cNvSpPr>
            <a:spLocks noGrp="1"/>
          </p:cNvSpPr>
          <p:nvPr>
            <p:ph idx="1"/>
          </p:nvPr>
        </p:nvSpPr>
        <p:spPr>
          <a:xfrm>
            <a:off x="551369" y="1783080"/>
            <a:ext cx="9720073" cy="4023360"/>
          </a:xfrm>
        </p:spPr>
        <p:txBody>
          <a:bodyPr/>
          <a:lstStyle/>
          <a:p>
            <a:r>
              <a:rPr lang="nl-NL" dirty="0" smtClean="0"/>
              <a:t>Kraakbeen: Wrijving verminderen tussen gewrichten, kussentjes aan uiteinden van het bot</a:t>
            </a:r>
          </a:p>
          <a:p>
            <a:r>
              <a:rPr lang="nl-NL" dirty="0" smtClean="0"/>
              <a:t>Dragende functie</a:t>
            </a:r>
            <a:endParaRPr lang="nl-NL" dirty="0" smtClean="0"/>
          </a:p>
          <a:p>
            <a:r>
              <a:rPr lang="nl-NL" dirty="0" smtClean="0"/>
              <a:t>Tijdelijke en blijvend kraakbeen</a:t>
            </a:r>
          </a:p>
          <a:p>
            <a:endParaRPr lang="nl-NL" dirty="0"/>
          </a:p>
          <a:p>
            <a:r>
              <a:rPr lang="nl-NL" dirty="0" smtClean="0"/>
              <a:t>Beenweefsel</a:t>
            </a:r>
            <a:r>
              <a:rPr lang="nl-NL" dirty="0" smtClean="0">
                <a:sym typeface="Wingdings" panose="05000000000000000000" pitchFamily="2" charset="2"/>
              </a:rPr>
              <a:t> been cellen en </a:t>
            </a:r>
            <a:r>
              <a:rPr lang="nl-NL" dirty="0" err="1">
                <a:sym typeface="Wingdings" panose="05000000000000000000" pitchFamily="2" charset="2"/>
              </a:rPr>
              <a:t>c</a:t>
            </a:r>
            <a:r>
              <a:rPr lang="nl-NL" dirty="0" err="1" smtClean="0"/>
              <a:t>eltussenstof</a:t>
            </a:r>
            <a:r>
              <a:rPr lang="nl-NL" dirty="0" smtClean="0">
                <a:sym typeface="Wingdings" panose="05000000000000000000" pitchFamily="2" charset="2"/>
              </a:rPr>
              <a:t> eiwitvezels</a:t>
            </a:r>
          </a:p>
          <a:p>
            <a:r>
              <a:rPr lang="nl-NL" dirty="0" smtClean="0">
                <a:sym typeface="Wingdings" panose="05000000000000000000" pitchFamily="2" charset="2"/>
              </a:rPr>
              <a:t>Beenvlies  bloedvaten</a:t>
            </a:r>
            <a:endParaRPr lang="nl-NL" dirty="0" smtClean="0"/>
          </a:p>
          <a:p>
            <a:endParaRPr lang="nl-NL" dirty="0"/>
          </a:p>
        </p:txBody>
      </p:sp>
      <p:pic>
        <p:nvPicPr>
          <p:cNvPr id="4" name="Afbeelding 3" descr="Afbeeldingsresultaat voor kraakbeen">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8206740" y="2263141"/>
            <a:ext cx="3557905" cy="4046220"/>
          </a:xfrm>
          <a:prstGeom prst="rect">
            <a:avLst/>
          </a:prstGeom>
          <a:noFill/>
          <a:ln>
            <a:noFill/>
          </a:ln>
        </p:spPr>
      </p:pic>
    </p:spTree>
    <p:extLst>
      <p:ext uri="{BB962C8B-B14F-4D97-AF65-F5344CB8AC3E}">
        <p14:creationId xmlns:p14="http://schemas.microsoft.com/office/powerpoint/2010/main" val="350291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Soorten beenderen</a:t>
            </a:r>
            <a:endParaRPr lang="nl-NL" dirty="0"/>
          </a:p>
        </p:txBody>
      </p:sp>
      <p:sp>
        <p:nvSpPr>
          <p:cNvPr id="3" name="Tijdelijke aanduiding voor inhoud 2"/>
          <p:cNvSpPr>
            <a:spLocks noGrp="1"/>
          </p:cNvSpPr>
          <p:nvPr>
            <p:ph idx="1"/>
          </p:nvPr>
        </p:nvSpPr>
        <p:spPr/>
        <p:txBody>
          <a:bodyPr/>
          <a:lstStyle/>
          <a:p>
            <a:r>
              <a:rPr lang="nl-NL" dirty="0" err="1" smtClean="0"/>
              <a:t>a.Holle</a:t>
            </a:r>
            <a:r>
              <a:rPr lang="nl-NL" dirty="0" smtClean="0"/>
              <a:t>- </a:t>
            </a:r>
            <a:r>
              <a:rPr lang="nl-NL" dirty="0"/>
              <a:t>of pijpbeenderen; zijn lang, hol en bevatten geel beenmerg. Het beenmerg is geel vanwege het opgeslagen vet. Voorbeeld: Dijbeen, ellepijp</a:t>
            </a:r>
            <a:r>
              <a:rPr lang="nl-NL" dirty="0" smtClean="0"/>
              <a:t>.</a:t>
            </a:r>
          </a:p>
          <a:p>
            <a:r>
              <a:rPr lang="nl-NL" dirty="0"/>
              <a:t/>
            </a:r>
            <a:br>
              <a:rPr lang="nl-NL" dirty="0"/>
            </a:br>
            <a:r>
              <a:rPr lang="nl-NL" dirty="0" err="1" smtClean="0"/>
              <a:t>b.Platte</a:t>
            </a:r>
            <a:r>
              <a:rPr lang="nl-NL" dirty="0" smtClean="0"/>
              <a:t> </a:t>
            </a:r>
            <a:r>
              <a:rPr lang="nl-NL" dirty="0"/>
              <a:t>beenderen zijn plat, gevuld met sponsachtig been en bevatten rood beenmerg. Voorbeeld: Ribben, borstbeen, schouderblad en bekken</a:t>
            </a:r>
            <a:r>
              <a:rPr lang="nl-NL" dirty="0" smtClean="0"/>
              <a:t>.</a:t>
            </a:r>
          </a:p>
          <a:p>
            <a:r>
              <a:rPr lang="nl-NL" dirty="0"/>
              <a:t/>
            </a:r>
            <a:br>
              <a:rPr lang="nl-NL" dirty="0"/>
            </a:br>
            <a:r>
              <a:rPr lang="nl-NL" dirty="0"/>
              <a:t>c. Korte beenderen zijn massief en verschillen niet veel in lengte, breedte of dikte. Voorbeeld: voetwortelbeentjes van de voor- en achterhand. </a:t>
            </a:r>
          </a:p>
          <a:p>
            <a:endParaRPr lang="nl-NL" dirty="0"/>
          </a:p>
        </p:txBody>
      </p:sp>
    </p:spTree>
    <p:extLst>
      <p:ext uri="{BB962C8B-B14F-4D97-AF65-F5344CB8AC3E}">
        <p14:creationId xmlns:p14="http://schemas.microsoft.com/office/powerpoint/2010/main" val="340441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Been verbindingen</a:t>
            </a:r>
            <a:endParaRPr lang="nl-NL" dirty="0"/>
          </a:p>
        </p:txBody>
      </p:sp>
      <p:sp>
        <p:nvSpPr>
          <p:cNvPr id="3" name="Tijdelijke aanduiding voor inhoud 2"/>
          <p:cNvSpPr>
            <a:spLocks noGrp="1"/>
          </p:cNvSpPr>
          <p:nvPr>
            <p:ph idx="1"/>
          </p:nvPr>
        </p:nvSpPr>
        <p:spPr/>
        <p:txBody>
          <a:bodyPr/>
          <a:lstStyle/>
          <a:p>
            <a:r>
              <a:rPr lang="nl-NL" sz="2800" dirty="0"/>
              <a:t>- Starre verbindingen; dit zijn twee botdelen die benig aan elkaar gegroeid zijn, zoals in de schedel of het bekken. Er is geen beweging mogelijk.</a:t>
            </a:r>
            <a:br>
              <a:rPr lang="nl-NL" sz="2800" dirty="0"/>
            </a:br>
            <a:r>
              <a:rPr lang="nl-NL" sz="2800" dirty="0"/>
              <a:t>- Half starre verbindingen; hierbij zijn twee botdelen door middel van kraakbeen met elkaar verbonden. Er is geringe beweging mogelijk zoals tussen de kraakbenige verbindingen van ribben en wervels. </a:t>
            </a:r>
            <a:br>
              <a:rPr lang="nl-NL" sz="2800" dirty="0"/>
            </a:br>
            <a:r>
              <a:rPr lang="nl-NL" sz="2800" dirty="0"/>
              <a:t>- Gewrichten; hierbij zijn twee botdelen zo met elkaar verbonden, dat de botdelen ten opzichte van elkaar kunnen bewegen. </a:t>
            </a:r>
          </a:p>
          <a:p>
            <a:endParaRPr lang="nl-NL" dirty="0"/>
          </a:p>
        </p:txBody>
      </p:sp>
    </p:spTree>
    <p:extLst>
      <p:ext uri="{BB962C8B-B14F-4D97-AF65-F5344CB8AC3E}">
        <p14:creationId xmlns:p14="http://schemas.microsoft.com/office/powerpoint/2010/main" val="3566669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Afbeeldingsresultaat voor gewrichtskapse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5880" y="1600200"/>
            <a:ext cx="8751903" cy="4898391"/>
          </a:xfrm>
          <a:prstGeom prst="rect">
            <a:avLst/>
          </a:prstGeom>
          <a:noFill/>
          <a:ln>
            <a:noFill/>
          </a:ln>
        </p:spPr>
      </p:pic>
    </p:spTree>
    <p:extLst>
      <p:ext uri="{BB962C8B-B14F-4D97-AF65-F5344CB8AC3E}">
        <p14:creationId xmlns:p14="http://schemas.microsoft.com/office/powerpoint/2010/main" val="796666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Skelet</a:t>
            </a:r>
            <a:endParaRPr lang="nl-NL" dirty="0"/>
          </a:p>
        </p:txBody>
      </p:sp>
      <p:sp>
        <p:nvSpPr>
          <p:cNvPr id="3" name="Tijdelijke aanduiding voor inhoud 2"/>
          <p:cNvSpPr>
            <a:spLocks noGrp="1"/>
          </p:cNvSpPr>
          <p:nvPr>
            <p:ph idx="1"/>
          </p:nvPr>
        </p:nvSpPr>
        <p:spPr/>
        <p:txBody>
          <a:bodyPr/>
          <a:lstStyle/>
          <a:p>
            <a:r>
              <a:rPr lang="nl-NL" dirty="0" smtClean="0"/>
              <a:t>5 groepen</a:t>
            </a:r>
          </a:p>
          <a:p>
            <a:r>
              <a:rPr lang="nl-NL" dirty="0" smtClean="0"/>
              <a:t>Schedel, wervelkolom, borstkas, bekken en ledematen</a:t>
            </a:r>
            <a:r>
              <a:rPr lang="nl-NL" dirty="0" smtClean="0">
                <a:sym typeface="Wingdings" panose="05000000000000000000" pitchFamily="2" charset="2"/>
              </a:rPr>
              <a:t> verbonden door gewrichten</a:t>
            </a:r>
          </a:p>
          <a:p>
            <a:r>
              <a:rPr lang="nl-NL" dirty="0" smtClean="0">
                <a:sym typeface="Wingdings" panose="05000000000000000000" pitchFamily="2" charset="2"/>
              </a:rPr>
              <a:t>Welke gewrichten?</a:t>
            </a:r>
          </a:p>
          <a:p>
            <a:r>
              <a:rPr lang="nl-NL" dirty="0" smtClean="0">
                <a:sym typeface="Wingdings" panose="05000000000000000000" pitchFamily="2" charset="2"/>
              </a:rPr>
              <a:t>Kapsel, banden en pezen</a:t>
            </a:r>
          </a:p>
          <a:p>
            <a:r>
              <a:rPr lang="nl-NL" dirty="0" smtClean="0">
                <a:sym typeface="Wingdings" panose="05000000000000000000" pitchFamily="2" charset="2"/>
              </a:rPr>
              <a:t>Bekken, schedel en heiligbeen zijn vergroeid</a:t>
            </a:r>
            <a:endParaRPr lang="nl-NL" dirty="0"/>
          </a:p>
        </p:txBody>
      </p:sp>
    </p:spTree>
    <p:extLst>
      <p:ext uri="{BB962C8B-B14F-4D97-AF65-F5344CB8AC3E}">
        <p14:creationId xmlns:p14="http://schemas.microsoft.com/office/powerpoint/2010/main" val="1935435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367</TotalTime>
  <Words>500</Words>
  <Application>Microsoft Office PowerPoint</Application>
  <PresentationFormat>Breedbeeld</PresentationFormat>
  <Paragraphs>68</Paragraphs>
  <Slides>17</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Calibri</vt:lpstr>
      <vt:lpstr>Tw Cen MT</vt:lpstr>
      <vt:lpstr>Tw Cen MT Condensed</vt:lpstr>
      <vt:lpstr>Wingdings</vt:lpstr>
      <vt:lpstr>Wingdings 3</vt:lpstr>
      <vt:lpstr>Integraal</vt:lpstr>
      <vt:lpstr>Skelet en bouw</vt:lpstr>
      <vt:lpstr>Wat is het skelet ?</vt:lpstr>
      <vt:lpstr>PowerPoint-presentatie</vt:lpstr>
      <vt:lpstr>Algemene beschrijving</vt:lpstr>
      <vt:lpstr>Opbouw</vt:lpstr>
      <vt:lpstr>Soorten beenderen</vt:lpstr>
      <vt:lpstr>Been verbindingen</vt:lpstr>
      <vt:lpstr>PowerPoint-presentatie</vt:lpstr>
      <vt:lpstr>Skelet</vt:lpstr>
      <vt:lpstr>De schedel</vt:lpstr>
      <vt:lpstr>De wervelkolom</vt:lpstr>
      <vt:lpstr>Borstkas</vt:lpstr>
      <vt:lpstr>Bekken      </vt:lpstr>
      <vt:lpstr>PowerPoint-presentatie</vt:lpstr>
      <vt:lpstr>voorpoten</vt:lpstr>
      <vt:lpstr>Vergelijken</vt:lpstr>
      <vt:lpstr>Achterpoot</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Skelet en bouw</dc:title>
  <dc:creator>Nikki Pots</dc:creator>
  <cp:lastModifiedBy>Nikki Pots</cp:lastModifiedBy>
  <cp:revision>25</cp:revision>
  <dcterms:created xsi:type="dcterms:W3CDTF">2017-03-07T13:32:41Z</dcterms:created>
  <dcterms:modified xsi:type="dcterms:W3CDTF">2020-01-29T10:29:08Z</dcterms:modified>
</cp:coreProperties>
</file>